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16" autoAdjust="0"/>
    <p:restoredTop sz="94660"/>
  </p:normalViewPr>
  <p:slideViewPr>
    <p:cSldViewPr snapToGrid="0">
      <p:cViewPr varScale="1">
        <p:scale>
          <a:sx n="76" d="100"/>
          <a:sy n="76" d="100"/>
        </p:scale>
        <p:origin x="126" y="7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3B35A-7B6B-4632-B69F-D2BB8B8A7BA4}" type="datetimeFigureOut">
              <a:rPr lang="en-AU" smtClean="0"/>
              <a:t>13/07/2020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5329E-BA93-43E0-9E10-22194CA25E6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811225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3B35A-7B6B-4632-B69F-D2BB8B8A7BA4}" type="datetimeFigureOut">
              <a:rPr lang="en-AU" smtClean="0"/>
              <a:t>13/07/2020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5329E-BA93-43E0-9E10-22194CA25E6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664653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3B35A-7B6B-4632-B69F-D2BB8B8A7BA4}" type="datetimeFigureOut">
              <a:rPr lang="en-AU" smtClean="0"/>
              <a:t>13/07/2020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5329E-BA93-43E0-9E10-22194CA25E6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140565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3B35A-7B6B-4632-B69F-D2BB8B8A7BA4}" type="datetimeFigureOut">
              <a:rPr lang="en-AU" smtClean="0"/>
              <a:t>13/07/2020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5329E-BA93-43E0-9E10-22194CA25E6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125711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3B35A-7B6B-4632-B69F-D2BB8B8A7BA4}" type="datetimeFigureOut">
              <a:rPr lang="en-AU" smtClean="0"/>
              <a:t>13/07/2020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5329E-BA93-43E0-9E10-22194CA25E6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567242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3B35A-7B6B-4632-B69F-D2BB8B8A7BA4}" type="datetimeFigureOut">
              <a:rPr lang="en-AU" smtClean="0"/>
              <a:t>13/07/2020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5329E-BA93-43E0-9E10-22194CA25E6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870455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3B35A-7B6B-4632-B69F-D2BB8B8A7BA4}" type="datetimeFigureOut">
              <a:rPr lang="en-AU" smtClean="0"/>
              <a:t>13/07/2020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5329E-BA93-43E0-9E10-22194CA25E6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253252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3B35A-7B6B-4632-B69F-D2BB8B8A7BA4}" type="datetimeFigureOut">
              <a:rPr lang="en-AU" smtClean="0"/>
              <a:t>13/07/2020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5329E-BA93-43E0-9E10-22194CA25E6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217191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3B35A-7B6B-4632-B69F-D2BB8B8A7BA4}" type="datetimeFigureOut">
              <a:rPr lang="en-AU" smtClean="0"/>
              <a:t>13/07/2020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5329E-BA93-43E0-9E10-22194CA25E6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855111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3B35A-7B6B-4632-B69F-D2BB8B8A7BA4}" type="datetimeFigureOut">
              <a:rPr lang="en-AU" smtClean="0"/>
              <a:t>13/07/2020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5329E-BA93-43E0-9E10-22194CA25E6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347134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3B35A-7B6B-4632-B69F-D2BB8B8A7BA4}" type="datetimeFigureOut">
              <a:rPr lang="en-AU" smtClean="0"/>
              <a:t>13/07/2020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5329E-BA93-43E0-9E10-22194CA25E6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624397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93B35A-7B6B-4632-B69F-D2BB8B8A7BA4}" type="datetimeFigureOut">
              <a:rPr lang="en-AU" smtClean="0"/>
              <a:t>13/07/2020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B5329E-BA93-43E0-9E10-22194CA25E6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651073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 smtClean="0"/>
              <a:t>Magnetic and Electrostatic Separation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586570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66700" y="286941"/>
            <a:ext cx="1183640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Electrostatic charging is used in chimneys to separate smoke from other gas particles.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1" i="0" dirty="0" smtClean="0">
                <a:solidFill>
                  <a:srgbClr val="A4372D"/>
                </a:solidFill>
                <a:effectLst/>
                <a:latin typeface="Arial" panose="020B0604020202020204" pitchFamily="34" charset="0"/>
              </a:rPr>
              <a:t>Smoke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can be removed from a chimney by installing </a:t>
            </a:r>
            <a:r>
              <a:rPr lang="en-AU" sz="2400" b="1" i="0" dirty="0" smtClean="0">
                <a:solidFill>
                  <a:srgbClr val="2D9AA4"/>
                </a:solidFill>
                <a:effectLst/>
                <a:latin typeface="Arial" panose="020B0604020202020204" pitchFamily="34" charset="0"/>
              </a:rPr>
              <a:t>charged plates.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Smoke particles are charged and are </a:t>
            </a:r>
            <a:r>
              <a:rPr lang="en-AU" sz="2400" b="1" i="0" dirty="0" smtClean="0">
                <a:solidFill>
                  <a:srgbClr val="2D9AA4"/>
                </a:solidFill>
                <a:effectLst/>
                <a:latin typeface="Arial" panose="020B0604020202020204" pitchFamily="34" charset="0"/>
              </a:rPr>
              <a:t>attracted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to the charged plates.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This </a:t>
            </a:r>
            <a:r>
              <a:rPr lang="en-AU" sz="2400" b="1" i="0" dirty="0" smtClean="0">
                <a:solidFill>
                  <a:srgbClr val="732DA4"/>
                </a:solidFill>
                <a:effectLst/>
                <a:latin typeface="Arial" panose="020B0604020202020204" pitchFamily="34" charset="0"/>
              </a:rPr>
              <a:t>stops smoke from being released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into the atmosphere. Particles hit the charged plates and are collected instead.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We can also use charge separation in 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mining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to isolate useful minerals from rock.</a:t>
            </a:r>
            <a:endParaRPr lang="en-AU" sz="24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1525229424.13379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606800" y="4072592"/>
            <a:ext cx="4940300" cy="2778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202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06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14400" y="574239"/>
            <a:ext cx="108077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By the end of this Smart Lesson, you should be able to: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sz="2400" b="1" i="0" dirty="0" smtClean="0">
                <a:solidFill>
                  <a:srgbClr val="00AE6A"/>
                </a:solidFill>
                <a:effectLst/>
                <a:latin typeface="Arial" panose="020B0604020202020204" pitchFamily="34" charset="0"/>
              </a:rPr>
              <a:t>Explain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how magnets and electrostatic force can be used to </a:t>
            </a:r>
            <a:r>
              <a:rPr lang="en-AU" sz="2400" b="1" i="0" dirty="0" smtClean="0">
                <a:solidFill>
                  <a:srgbClr val="2D9AA4"/>
                </a:solidFill>
                <a:effectLst/>
                <a:latin typeface="Arial" panose="020B0604020202020204" pitchFamily="34" charset="0"/>
              </a:rPr>
              <a:t>separate mixtures.</a:t>
            </a:r>
            <a:endParaRPr lang="en-AU" sz="2400" b="0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AU" sz="2400" b="1" i="0" dirty="0" smtClean="0">
                <a:solidFill>
                  <a:srgbClr val="0066CC"/>
                </a:solidFill>
                <a:effectLst/>
                <a:latin typeface="Arial" panose="020B0604020202020204" pitchFamily="34" charset="0"/>
              </a:rPr>
              <a:t>Compare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electrostatic and magnetic forces as separation techniques.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sz="2400" b="1" i="0" dirty="0" smtClean="0">
                <a:solidFill>
                  <a:srgbClr val="732DA4"/>
                </a:solidFill>
                <a:effectLst/>
                <a:latin typeface="Arial" panose="020B0604020202020204" pitchFamily="34" charset="0"/>
              </a:rPr>
              <a:t>Evaluate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the </a:t>
            </a:r>
            <a:r>
              <a:rPr lang="en-AU" sz="2400" b="1" i="0" dirty="0" smtClean="0">
                <a:solidFill>
                  <a:srgbClr val="A4372D"/>
                </a:solidFill>
                <a:effectLst/>
                <a:latin typeface="Arial" panose="020B0604020202020204" pitchFamily="34" charset="0"/>
              </a:rPr>
              <a:t>strengths and limitations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of each separation technique.</a:t>
            </a:r>
            <a:endParaRPr lang="en-AU" sz="24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1523580973.00007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75000" y="3238499"/>
            <a:ext cx="5092700" cy="2928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884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863600" y="569436"/>
            <a:ext cx="107442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You've probably used a </a:t>
            </a:r>
            <a:r>
              <a:rPr lang="en-AU" sz="2400" b="1" i="0" dirty="0" smtClean="0">
                <a:solidFill>
                  <a:srgbClr val="A4372D"/>
                </a:solidFill>
                <a:effectLst/>
                <a:latin typeface="Arial" panose="020B0604020202020204" pitchFamily="34" charset="0"/>
              </a:rPr>
              <a:t>magnet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before to pick up </a:t>
            </a:r>
            <a:r>
              <a:rPr lang="en-AU" sz="2400" b="1" i="0" dirty="0" smtClean="0">
                <a:solidFill>
                  <a:srgbClr val="732DA4"/>
                </a:solidFill>
                <a:effectLst/>
                <a:latin typeface="Arial" panose="020B0604020202020204" pitchFamily="34" charset="0"/>
              </a:rPr>
              <a:t>small bits of metal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like paperclips or staples.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Magnets work because of the force of </a:t>
            </a:r>
            <a:r>
              <a:rPr lang="en-AU" sz="2400" b="1" i="0" dirty="0" smtClean="0">
                <a:solidFill>
                  <a:srgbClr val="2D9AA4"/>
                </a:solidFill>
                <a:effectLst/>
                <a:latin typeface="Arial" panose="020B0604020202020204" pitchFamily="34" charset="0"/>
              </a:rPr>
              <a:t>magnetism,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which acts on the metals iron, nickel and cobalt.</a:t>
            </a:r>
            <a:endParaRPr lang="en-AU" sz="24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1509318489.41525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044950" y="2832100"/>
            <a:ext cx="36957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747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11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82600" y="519837"/>
            <a:ext cx="110744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Very powerful magnets are able to </a:t>
            </a:r>
            <a:r>
              <a:rPr lang="en-AU" sz="2400" b="1" i="0" dirty="0" smtClean="0">
                <a:solidFill>
                  <a:srgbClr val="A4372D"/>
                </a:solidFill>
                <a:effectLst/>
                <a:latin typeface="Arial" panose="020B0604020202020204" pitchFamily="34" charset="0"/>
              </a:rPr>
              <a:t>collect and hold a lot of metal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because the forces involved are so strong.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For example, </a:t>
            </a:r>
            <a:r>
              <a:rPr lang="en-AU" sz="2400" b="1" i="0" dirty="0" smtClean="0">
                <a:solidFill>
                  <a:srgbClr val="2D9AA4"/>
                </a:solidFill>
                <a:effectLst/>
                <a:latin typeface="Arial" panose="020B0604020202020204" pitchFamily="34" charset="0"/>
              </a:rPr>
              <a:t>huge electromagnets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are used at metal scrapyards to 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move around large amounts of metal.</a:t>
            </a:r>
            <a:endParaRPr lang="en-AU" sz="24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1509322159.9778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895600" y="2987674"/>
            <a:ext cx="5575300" cy="3101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454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6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11200" y="738138"/>
            <a:ext cx="1097280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400" b="1" i="0" dirty="0" smtClean="0">
                <a:solidFill>
                  <a:srgbClr val="2D9AA4"/>
                </a:solidFill>
                <a:effectLst/>
                <a:latin typeface="Arial" panose="020B0604020202020204" pitchFamily="34" charset="0"/>
              </a:rPr>
              <a:t>Magnetism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is used to separate </a:t>
            </a:r>
            <a:r>
              <a:rPr lang="en-AU" sz="2400" b="1" i="0" dirty="0" smtClean="0">
                <a:solidFill>
                  <a:srgbClr val="A4372D"/>
                </a:solidFill>
                <a:effectLst/>
                <a:latin typeface="Arial" panose="020B0604020202020204" pitchFamily="34" charset="0"/>
              </a:rPr>
              <a:t>metals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from other substances in a process called </a:t>
            </a:r>
            <a:r>
              <a:rPr lang="en-AU" sz="2400" b="1" i="0" dirty="0" smtClean="0">
                <a:solidFill>
                  <a:srgbClr val="2D9AA4"/>
                </a:solidFill>
                <a:effectLst/>
                <a:latin typeface="Arial" panose="020B0604020202020204" pitchFamily="34" charset="0"/>
              </a:rPr>
              <a:t>magnetic separation.</a:t>
            </a:r>
            <a:endParaRPr lang="en-AU" sz="2400" b="1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This is useful at places like </a:t>
            </a:r>
            <a:r>
              <a:rPr lang="en-AU" sz="2400" b="1" i="0" dirty="0" smtClean="0">
                <a:solidFill>
                  <a:srgbClr val="732DA4"/>
                </a:solidFill>
                <a:effectLst/>
                <a:latin typeface="Arial" panose="020B0604020202020204" pitchFamily="34" charset="0"/>
              </a:rPr>
              <a:t>recycling centres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and </a:t>
            </a:r>
            <a:r>
              <a:rPr lang="en-AU" sz="2400" b="1" i="0" dirty="0" smtClean="0">
                <a:solidFill>
                  <a:srgbClr val="732DA4"/>
                </a:solidFill>
                <a:effectLst/>
                <a:latin typeface="Arial" panose="020B0604020202020204" pitchFamily="34" charset="0"/>
              </a:rPr>
              <a:t>rubbish dumps,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where metal can be collected from piles of waste.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It can then be </a:t>
            </a:r>
            <a:r>
              <a:rPr lang="en-AU" sz="2400" b="1" i="0" dirty="0" smtClean="0">
                <a:solidFill>
                  <a:srgbClr val="A4372D"/>
                </a:solidFill>
                <a:effectLst/>
                <a:latin typeface="Arial" panose="020B0604020202020204" pitchFamily="34" charset="0"/>
              </a:rPr>
              <a:t>melted down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to turn into new products.</a:t>
            </a:r>
            <a:endParaRPr lang="en-AU" sz="24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1523492932.0370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200400" y="3505200"/>
            <a:ext cx="5359400" cy="3215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601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6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84200" y="484138"/>
            <a:ext cx="1132840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400" b="1" i="0" dirty="0" smtClean="0">
                <a:solidFill>
                  <a:srgbClr val="A4372D"/>
                </a:solidFill>
                <a:effectLst/>
                <a:latin typeface="Arial" panose="020B0604020202020204" pitchFamily="34" charset="0"/>
              </a:rPr>
              <a:t>Magnetic separation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is used in recycling centres.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Scraps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are passed over a </a:t>
            </a:r>
            <a:r>
              <a:rPr lang="en-AU" sz="2400" b="1" i="0" dirty="0" smtClean="0">
                <a:solidFill>
                  <a:srgbClr val="5EA42D"/>
                </a:solidFill>
                <a:effectLst/>
                <a:latin typeface="Arial" panose="020B0604020202020204" pitchFamily="34" charset="0"/>
              </a:rPr>
              <a:t>magnetic wheel.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Iron, nickel and cobalt (magnetic metals) will attach to the wheel, but no other substances will.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The </a:t>
            </a:r>
            <a:r>
              <a:rPr lang="en-AU" sz="2400" b="1" i="0" dirty="0" smtClean="0">
                <a:solidFill>
                  <a:srgbClr val="2D9AA4"/>
                </a:solidFill>
                <a:effectLst/>
                <a:latin typeface="Arial" panose="020B0604020202020204" pitchFamily="34" charset="0"/>
              </a:rPr>
              <a:t>rest of the scrap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falls away, leaving the </a:t>
            </a:r>
            <a:r>
              <a:rPr lang="en-AU" sz="2400" b="1" i="0" dirty="0" smtClean="0">
                <a:solidFill>
                  <a:srgbClr val="A4372D"/>
                </a:solidFill>
                <a:effectLst/>
                <a:latin typeface="Arial" panose="020B0604020202020204" pitchFamily="34" charset="0"/>
              </a:rPr>
              <a:t>magnetic metals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to drop off in a separate container.</a:t>
            </a:r>
            <a:endParaRPr lang="en-AU" sz="24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26" name="Picture 2" descr="https://www.educationperfect.com/media/content/Science/1511293108.745241f/1511293112007-2054227808320707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9075" y="3403600"/>
            <a:ext cx="3810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67752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11200" y="569436"/>
            <a:ext cx="105029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400" b="1" i="0" dirty="0" smtClean="0">
                <a:solidFill>
                  <a:srgbClr val="009900"/>
                </a:solidFill>
                <a:effectLst/>
                <a:latin typeface="Arial" panose="020B0604020202020204" pitchFamily="34" charset="0"/>
              </a:rPr>
              <a:t>Electrostatic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forces work by the attraction of </a:t>
            </a:r>
            <a:r>
              <a:rPr lang="en-AU" sz="2400" b="1" i="0" dirty="0" smtClean="0">
                <a:solidFill>
                  <a:srgbClr val="009900"/>
                </a:solidFill>
                <a:effectLst/>
                <a:latin typeface="Arial" panose="020B0604020202020204" pitchFamily="34" charset="0"/>
              </a:rPr>
              <a:t>charged particles.</a:t>
            </a:r>
            <a:endParaRPr lang="en-AU" sz="2400" b="1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Charge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can be a complicated concept, but it works due to 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two basic principles:</a:t>
            </a:r>
            <a:endParaRPr lang="en-AU" sz="24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6167457"/>
              </p:ext>
            </p:extLst>
          </p:nvPr>
        </p:nvGraphicFramePr>
        <p:xfrm>
          <a:off x="1778000" y="2558574"/>
          <a:ext cx="10515600" cy="960120"/>
        </p:xfrm>
        <a:graphic>
          <a:graphicData uri="http://schemas.openxmlformats.org/drawingml/2006/table">
            <a:tbl>
              <a:tblPr/>
              <a:tblGrid>
                <a:gridCol w="10515600">
                  <a:extLst>
                    <a:ext uri="{9D8B030D-6E8A-4147-A177-3AD203B41FA5}">
                      <a16:colId xmlns:a16="http://schemas.microsoft.com/office/drawing/2014/main" val="111657239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AU" sz="2400">
                          <a:effectLst/>
                          <a:latin typeface="KaTeX_Main"/>
                        </a:rPr>
                        <a:t>1.</a:t>
                      </a:r>
                      <a:r>
                        <a:rPr lang="en-AU" sz="2400">
                          <a:effectLst/>
                        </a:rPr>
                        <a:t> There are </a:t>
                      </a:r>
                      <a:r>
                        <a:rPr lang="en-AU" sz="2400" b="1">
                          <a:solidFill>
                            <a:srgbClr val="FEB900"/>
                          </a:solidFill>
                          <a:effectLst/>
                        </a:rPr>
                        <a:t>positive</a:t>
                      </a:r>
                      <a:r>
                        <a:rPr lang="en-AU" sz="2400">
                          <a:effectLst/>
                        </a:rPr>
                        <a:t> and </a:t>
                      </a:r>
                      <a:r>
                        <a:rPr lang="en-AU" sz="2400" b="1">
                          <a:solidFill>
                            <a:srgbClr val="1D93D4"/>
                          </a:solidFill>
                          <a:effectLst/>
                        </a:rPr>
                        <a:t>negative</a:t>
                      </a:r>
                      <a:r>
                        <a:rPr lang="en-AU" sz="2400">
                          <a:effectLst/>
                        </a:rPr>
                        <a:t> particles in all substances.</a:t>
                      </a:r>
                    </a:p>
                  </a:txBody>
                  <a:tcPr marL="57150" marR="57150" marT="57150" marB="571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77600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AU" sz="2400" dirty="0">
                          <a:effectLst/>
                          <a:latin typeface="KaTeX_Main"/>
                        </a:rPr>
                        <a:t>2.</a:t>
                      </a:r>
                      <a:r>
                        <a:rPr lang="en-AU" sz="2400" dirty="0">
                          <a:effectLst/>
                        </a:rPr>
                        <a:t> These opposing forces are </a:t>
                      </a:r>
                      <a:r>
                        <a:rPr lang="en-AU" sz="2400" b="1" dirty="0">
                          <a:solidFill>
                            <a:srgbClr val="009900"/>
                          </a:solidFill>
                          <a:effectLst/>
                        </a:rPr>
                        <a:t>attracted to each other.</a:t>
                      </a:r>
                      <a:endParaRPr lang="en-AU" sz="2400" dirty="0">
                        <a:effectLst/>
                      </a:endParaRPr>
                    </a:p>
                  </a:txBody>
                  <a:tcPr marL="57150" marR="57150" marT="57150" marB="571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2577892"/>
                  </a:ext>
                </a:extLst>
              </a:tr>
            </a:tbl>
          </a:graphicData>
        </a:graphic>
      </p:graphicFrame>
      <p:pic>
        <p:nvPicPr>
          <p:cNvPr id="2051" name="Picture 3" descr="https://www.educationperfect.com/media/content/Science/1440363875.492691g/1440363869268-1540437304-40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1874" y="4279901"/>
            <a:ext cx="4843993" cy="1862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341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850900" y="832535"/>
            <a:ext cx="10604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A common example of this occurs when you </a:t>
            </a:r>
            <a:r>
              <a:rPr lang="en-AU" sz="2400" b="1" i="0" dirty="0" smtClean="0">
                <a:solidFill>
                  <a:srgbClr val="2D9AA4"/>
                </a:solidFill>
                <a:effectLst/>
                <a:latin typeface="Arial" panose="020B0604020202020204" pitchFamily="34" charset="0"/>
              </a:rPr>
              <a:t>rub a balloon in your hair.</a:t>
            </a:r>
            <a:endParaRPr lang="en-AU" sz="2400" b="1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850900" y="1604139"/>
            <a:ext cx="6096000" cy="489364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Rubbing a balloon against your hair gives </a:t>
            </a:r>
            <a:r>
              <a:rPr lang="en-AU" sz="2400" b="1" i="0" dirty="0" smtClean="0">
                <a:solidFill>
                  <a:srgbClr val="E3316F"/>
                </a:solidFill>
                <a:effectLst/>
                <a:latin typeface="Arial" panose="020B0604020202020204" pitchFamily="34" charset="0"/>
              </a:rPr>
              <a:t>different charges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to the balloon and your hair.</a:t>
            </a:r>
            <a:r>
              <a:rPr lang="en-AU" sz="2400" dirty="0" smtClean="0"/>
              <a:t/>
            </a:r>
            <a:br>
              <a:rPr lang="en-AU" sz="2400" dirty="0" smtClean="0"/>
            </a:br>
            <a:r>
              <a:rPr lang="en-AU" sz="2400" dirty="0" smtClean="0"/>
              <a:t/>
            </a:r>
            <a:br>
              <a:rPr lang="en-AU" sz="2400" dirty="0" smtClean="0"/>
            </a:br>
            <a:r>
              <a:rPr lang="en-AU" sz="2400" dirty="0" smtClean="0"/>
              <a:t/>
            </a:r>
            <a:br>
              <a:rPr lang="en-AU" sz="2400" dirty="0" smtClean="0"/>
            </a:b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Your hair then </a:t>
            </a:r>
            <a:r>
              <a:rPr lang="en-AU" sz="2400" b="1" i="0" dirty="0" smtClean="0">
                <a:solidFill>
                  <a:srgbClr val="DF6612"/>
                </a:solidFill>
                <a:effectLst/>
                <a:latin typeface="Arial" panose="020B0604020202020204" pitchFamily="34" charset="0"/>
              </a:rPr>
              <a:t>sticks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to the balloon because the two charges are </a:t>
            </a:r>
            <a:r>
              <a:rPr lang="en-AU" sz="2400" b="1" i="0" dirty="0" smtClean="0">
                <a:solidFill>
                  <a:srgbClr val="DF6612"/>
                </a:solidFill>
                <a:effectLst/>
                <a:latin typeface="Arial" panose="020B0604020202020204" pitchFamily="34" charset="0"/>
              </a:rPr>
              <a:t>attracted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to each other.</a:t>
            </a:r>
            <a:r>
              <a:rPr lang="en-AU" sz="2400" dirty="0" smtClean="0"/>
              <a:t/>
            </a:r>
            <a:br>
              <a:rPr lang="en-AU" sz="2400" dirty="0" smtClean="0"/>
            </a:br>
            <a:r>
              <a:rPr lang="en-AU" sz="2400" dirty="0" smtClean="0"/>
              <a:t/>
            </a:r>
            <a:br>
              <a:rPr lang="en-AU" sz="2400" dirty="0" smtClean="0"/>
            </a:br>
            <a:r>
              <a:rPr lang="en-AU" sz="2400" dirty="0" smtClean="0"/>
              <a:t/>
            </a:r>
            <a:br>
              <a:rPr lang="en-AU" sz="2400" dirty="0" smtClean="0"/>
            </a:b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It is very similar to how the </a:t>
            </a:r>
            <a:r>
              <a:rPr lang="en-AU" sz="2400" b="1" i="0" dirty="0" smtClean="0">
                <a:solidFill>
                  <a:srgbClr val="732DA4"/>
                </a:solidFill>
                <a:effectLst/>
                <a:latin typeface="Arial" panose="020B0604020202020204" pitchFamily="34" charset="0"/>
              </a:rPr>
              <a:t>north and south poles of a magnet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are attracted to each other.</a:t>
            </a:r>
            <a:endParaRPr lang="en-AU" sz="2400" dirty="0"/>
          </a:p>
        </p:txBody>
      </p:sp>
      <p:pic>
        <p:nvPicPr>
          <p:cNvPr id="3074" name="Picture 2" descr="https://www.educationperfect.com/media/content/Science/1528409614.917571f/1528409440694-730723090883465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8274" y="1490663"/>
            <a:ext cx="2943225" cy="5289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23128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19100" y="485339"/>
            <a:ext cx="1141730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400" b="1" i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We can use the </a:t>
            </a:r>
            <a:r>
              <a:rPr lang="en-AU" sz="2400" b="1" i="0" smtClean="0">
                <a:solidFill>
                  <a:srgbClr val="A4372D"/>
                </a:solidFill>
                <a:effectLst/>
                <a:latin typeface="Arial" panose="020B0604020202020204" pitchFamily="34" charset="0"/>
              </a:rPr>
              <a:t>attraction</a:t>
            </a:r>
            <a:r>
              <a:rPr lang="en-AU" sz="2400" b="1" i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between charges to </a:t>
            </a:r>
            <a:r>
              <a:rPr lang="en-AU" sz="2400" b="1" i="0" smtClean="0">
                <a:solidFill>
                  <a:srgbClr val="732DA4"/>
                </a:solidFill>
                <a:effectLst/>
                <a:latin typeface="Arial" panose="020B0604020202020204" pitchFamily="34" charset="0"/>
              </a:rPr>
              <a:t>separate charged particles</a:t>
            </a:r>
            <a:r>
              <a:rPr lang="en-AU" sz="2400" b="1" i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from a mixture.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If we </a:t>
            </a:r>
            <a:r>
              <a:rPr lang="en-AU" sz="2400" b="1" i="0" dirty="0" smtClean="0">
                <a:solidFill>
                  <a:srgbClr val="2D9AA4"/>
                </a:solidFill>
                <a:effectLst/>
                <a:latin typeface="Arial" panose="020B0604020202020204" pitchFamily="34" charset="0"/>
              </a:rPr>
              <a:t>charge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things, then they </a:t>
            </a:r>
            <a:r>
              <a:rPr lang="en-AU" sz="2400" b="1" i="0" dirty="0" smtClean="0">
                <a:solidFill>
                  <a:srgbClr val="2D9AA4"/>
                </a:solidFill>
                <a:effectLst/>
                <a:latin typeface="Arial" panose="020B0604020202020204" pitchFamily="34" charset="0"/>
              </a:rPr>
              <a:t>move with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the electrostatic force. 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More objects can be charged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than can be magnetised.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However, the attraction between charges is </a:t>
            </a:r>
            <a:r>
              <a:rPr lang="en-AU" sz="2400" b="1" i="0" dirty="0" smtClean="0">
                <a:solidFill>
                  <a:srgbClr val="A4372D"/>
                </a:solidFill>
                <a:effectLst/>
                <a:latin typeface="Arial" panose="020B0604020202020204" pitchFamily="34" charset="0"/>
              </a:rPr>
              <a:t>much weaker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than the attraction between magnets.</a:t>
            </a:r>
            <a:endParaRPr lang="en-AU" sz="24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1509321243.26319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251200" y="3521869"/>
            <a:ext cx="5930900" cy="3336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735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26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69</Words>
  <Application>Microsoft Office PowerPoint</Application>
  <PresentationFormat>Widescreen</PresentationFormat>
  <Paragraphs>41</Paragraphs>
  <Slides>10</Slides>
  <Notes>0</Notes>
  <HiddenSlides>0</HiddenSlides>
  <MMClips>6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KaTeX_Main</vt:lpstr>
      <vt:lpstr>Office Theme</vt:lpstr>
      <vt:lpstr>Magnetic and Electrostatic Separation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Magnetic and Electrostatic Separation</dc:title>
  <dc:creator>Joseph D'cruz</dc:creator>
  <cp:lastModifiedBy>Joseph D'cruz</cp:lastModifiedBy>
  <cp:revision>1</cp:revision>
  <dcterms:created xsi:type="dcterms:W3CDTF">2020-07-13T09:10:31Z</dcterms:created>
  <dcterms:modified xsi:type="dcterms:W3CDTF">2020-07-13T09:10:51Z</dcterms:modified>
</cp:coreProperties>
</file>